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3"/>
  </p:notesMasterIdLst>
  <p:sldIdLst>
    <p:sldId id="256" r:id="rId2"/>
    <p:sldId id="259" r:id="rId3"/>
    <p:sldId id="297" r:id="rId4"/>
    <p:sldId id="306" r:id="rId5"/>
    <p:sldId id="298" r:id="rId6"/>
    <p:sldId id="307" r:id="rId7"/>
    <p:sldId id="308" r:id="rId8"/>
    <p:sldId id="302" r:id="rId9"/>
    <p:sldId id="309" r:id="rId10"/>
    <p:sldId id="268" r:id="rId11"/>
    <p:sldId id="267" r:id="rId12"/>
  </p:sldIdLst>
  <p:sldSz cx="9144000" cy="5143500" type="screen16x9"/>
  <p:notesSz cx="6858000" cy="9144000"/>
  <p:embeddedFontLst>
    <p:embeddedFont>
      <p:font typeface="DM Sans" panose="020B0604020202020204" charset="0"/>
      <p:regular r:id="rId14"/>
      <p:bold r:id="rId15"/>
      <p:italic r:id="rId16"/>
      <p:boldItalic r:id="rId17"/>
    </p:embeddedFont>
    <p:embeddedFont>
      <p:font typeface="Playfair Display" panose="00000500000000000000" pitchFamily="2" charset="-52"/>
      <p:regular r:id="rId18"/>
      <p:bold r:id="rId19"/>
      <p:italic r:id="rId20"/>
      <p:boldItalic r:id="rId21"/>
    </p:embeddedFont>
    <p:embeddedFont>
      <p:font typeface="Playfair Display Medium" panose="020B0604020202020204" charset="-52"/>
      <p:regular r:id="rId22"/>
      <p:bold r:id="rId23"/>
      <p:italic r:id="rId24"/>
      <p:boldItalic r:id="rId25"/>
    </p:embeddedFont>
    <p:embeddedFont>
      <p:font typeface="Raleway" pitchFamily="2" charset="-52"/>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1" userDrawn="1">
          <p15:clr>
            <a:srgbClr val="A4A3A4"/>
          </p15:clr>
        </p15:guide>
        <p15:guide id="2" pos="22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Гоша Катаев" initials="ГК" lastIdx="3" clrIdx="0">
    <p:extLst>
      <p:ext uri="{19B8F6BF-5375-455C-9EA6-DF929625EA0E}">
        <p15:presenceInfo xmlns:p15="http://schemas.microsoft.com/office/powerpoint/2012/main" userId="33b683b9229b506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436CBB-9FC3-471C-A4CE-ACF92A00674D}">
  <a:tblStyle styleId="{C7436CBB-9FC3-471C-A4CE-ACF92A0067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BE32E00-291A-48BF-B1A1-EEB38F67EC9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77" autoAdjust="0"/>
    <p:restoredTop sz="75843" autoAdjust="0"/>
  </p:normalViewPr>
  <p:slideViewPr>
    <p:cSldViewPr snapToGrid="0">
      <p:cViewPr varScale="1">
        <p:scale>
          <a:sx n="119" d="100"/>
          <a:sy n="119" d="100"/>
        </p:scale>
        <p:origin x="1188" y="108"/>
      </p:cViewPr>
      <p:guideLst>
        <p:guide orient="horz" pos="191"/>
        <p:guide pos="22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commentAuthors" Target="commentAuthor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Уважаемая комиссия ГЭК, вашему вниманию предоставляется выпускная квалификационная работа на тему «Разработка системы формирования данных машинного обучения интеллектуальных агентов, управляющих активами на фондовом рынке.» Работу выполнил студент группы РК6-81Б Афиногенов Михаил.</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910c9cffe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910c9cffe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Целью данной ВКР было создать систему, позволяющую финансовому аналитику на базе представленных ресурсов создавать необходимые для машинного обучения информационные файлы – </a:t>
            </a:r>
            <a:r>
              <a:rPr lang="ru-RU" dirty="0" err="1"/>
              <a:t>датасеты</a:t>
            </a:r>
            <a:r>
              <a:rPr lang="ru-RU" dirty="0"/>
              <a:t>. При помощи этих </a:t>
            </a:r>
            <a:r>
              <a:rPr lang="ru-RU" dirty="0" err="1"/>
              <a:t>датасетов</a:t>
            </a:r>
            <a:r>
              <a:rPr lang="ru-RU" dirty="0"/>
              <a:t> при должном обучении машина в дальнейшем сможет самостоятельно предсказывать наиболее вероятное развитие событий, опираясь на предоставленный ей финансовый график. Задачами данной ВКР являлись создание специального графического приложения для отображения свечных финансовых графиков, разработать инструменты для представления работы трейдера в представленной графической среде, а также реализовать полный спектр взаимодействий с инструментами, в который входит создание, изменение, перемещение и удаление тех или иных инструментов.</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Для создания графического приложения прежде всего необходимо было реализовать отображение свечей, составляющих интересующий нас финансовый график. Для этого в программу был загружен файл в формате </a:t>
            </a:r>
            <a:r>
              <a:rPr lang="en-US" dirty="0"/>
              <a:t>CSV – Comma Separated Value -</a:t>
            </a:r>
            <a:r>
              <a:rPr lang="ru-RU" dirty="0"/>
              <a:t>, представляющий из себя набор строк данных по каждой свече, то есть значения покупки, продажи, верхние и нижние значения и «вес» - стоимость – самой свечи. Для их размещения на сцене были реализованы функции определения максимального и минимального значений, присутствующих в файле, для того, чтобы грамотно разместить свечи с соблюдением масштаба. Цвет свечей определяется по разности значений точек открытия и закрытия свечи, и в соответствии с этим в специальные поля вносятся определенные значения, в следствии чего </a:t>
            </a:r>
            <a:r>
              <a:rPr lang="ru-RU" dirty="0" err="1"/>
              <a:t>программно</a:t>
            </a:r>
            <a:r>
              <a:rPr lang="ru-RU" dirty="0"/>
              <a:t> изменяется цвет материала свечи. Сами свечи были реализованы с использованием технологии </a:t>
            </a:r>
            <a:r>
              <a:rPr lang="en-US" dirty="0"/>
              <a:t>Instance Static Mesh</a:t>
            </a:r>
            <a:r>
              <a:rPr lang="ru-RU" dirty="0"/>
              <a:t>, что подразумевает под собой отрисовку множественных копий единично представленного графического объекта, что позволяет существенно снизить нагрузку на видеокарту путем снижения количества вызовов отрисовки.</a:t>
            </a:r>
            <a:endParaRPr dirty="0"/>
          </a:p>
        </p:txBody>
      </p:sp>
    </p:spTree>
    <p:extLst>
      <p:ext uri="{BB962C8B-B14F-4D97-AF65-F5344CB8AC3E}">
        <p14:creationId xmlns:p14="http://schemas.microsoft.com/office/powerpoint/2010/main" val="1314289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Технологии, которые были задействованы в данной ВКР – язык программирования </a:t>
            </a:r>
            <a:r>
              <a:rPr lang="en-US" dirty="0"/>
              <a:t>C++, </a:t>
            </a:r>
            <a:r>
              <a:rPr lang="ru-RU" dirty="0"/>
              <a:t>игровой движок </a:t>
            </a:r>
            <a:r>
              <a:rPr lang="en-US" dirty="0"/>
              <a:t>Unreal Engine 4 </a:t>
            </a:r>
            <a:r>
              <a:rPr lang="ru-RU" dirty="0"/>
              <a:t>и среда разработки для </a:t>
            </a:r>
            <a:r>
              <a:rPr lang="en-US" dirty="0"/>
              <a:t>Unreal Engine 4 </a:t>
            </a:r>
            <a:r>
              <a:rPr lang="ru-RU" dirty="0"/>
              <a:t>на </a:t>
            </a:r>
            <a:r>
              <a:rPr lang="en-US" dirty="0"/>
              <a:t>C++ - Visual Studio 2022</a:t>
            </a:r>
            <a:r>
              <a:rPr lang="ru-RU" dirty="0"/>
              <a:t>, так как в ней возможна прямая интеграция с инструментами разработки на </a:t>
            </a:r>
            <a:r>
              <a:rPr lang="en-US" dirty="0"/>
              <a:t>Unreal Engine 4.</a:t>
            </a:r>
            <a:endParaRPr dirty="0"/>
          </a:p>
        </p:txBody>
      </p:sp>
    </p:spTree>
    <p:extLst>
      <p:ext uri="{BB962C8B-B14F-4D97-AF65-F5344CB8AC3E}">
        <p14:creationId xmlns:p14="http://schemas.microsoft.com/office/powerpoint/2010/main" val="3418974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Также для более точной работы с финансовыми графиками были реализованы функции масштабирования и перемещения графика </a:t>
            </a:r>
            <a:r>
              <a:rPr lang="en-US" dirty="0"/>
              <a:t>- Zoom </a:t>
            </a:r>
            <a:r>
              <a:rPr lang="ru-RU" dirty="0"/>
              <a:t>и </a:t>
            </a:r>
            <a:r>
              <a:rPr lang="en-US" dirty="0"/>
              <a:t>Scroll</a:t>
            </a:r>
            <a:r>
              <a:rPr lang="ru-RU" dirty="0"/>
              <a:t>, соответственно. Для масштабирования графика</a:t>
            </a:r>
            <a:r>
              <a:rPr lang="en-US" dirty="0"/>
              <a:t> </a:t>
            </a:r>
            <a:r>
              <a:rPr lang="ru-RU" dirty="0"/>
              <a:t>была реализована функция, вызывающаяся на прокручивание колесика мышки – вверх для увеличения масштаба, вниз – для уменьшения. Подобное возможно благодаря явному определению клавиш управления в редакторе </a:t>
            </a:r>
            <a:r>
              <a:rPr lang="en-US" dirty="0"/>
              <a:t>Unreal Engine 4</a:t>
            </a:r>
            <a:r>
              <a:rPr lang="ru-RU" dirty="0"/>
              <a:t>, а также прямой связи вызова функции с использованием установленной клавиши (</a:t>
            </a:r>
            <a:r>
              <a:rPr lang="en-US" dirty="0"/>
              <a:t>Binding - </a:t>
            </a:r>
            <a:r>
              <a:rPr lang="ru-RU" dirty="0"/>
              <a:t>привязка). Для реализации перемещения графика был создан специальный ползунок, который возможен благодаря использованию </a:t>
            </a:r>
            <a:r>
              <a:rPr lang="en-US" dirty="0"/>
              <a:t>UMG (Unreal Motion Graphics) </a:t>
            </a:r>
            <a:r>
              <a:rPr lang="ru-RU" dirty="0"/>
              <a:t>для создания </a:t>
            </a:r>
            <a:r>
              <a:rPr lang="en-US" dirty="0"/>
              <a:t>UI (User Interface)</a:t>
            </a:r>
            <a:r>
              <a:rPr lang="ru-RU" dirty="0"/>
              <a:t>.</a:t>
            </a:r>
            <a:endParaRPr dirty="0"/>
          </a:p>
        </p:txBody>
      </p:sp>
    </p:spTree>
    <p:extLst>
      <p:ext uri="{BB962C8B-B14F-4D97-AF65-F5344CB8AC3E}">
        <p14:creationId xmlns:p14="http://schemas.microsoft.com/office/powerpoint/2010/main" val="3470241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Для выбора необходимого графика на виджете было создано выпадающее меню в правом верхнем углу. Смена графика происходит следующим образом – при нажатии на выпадающее меню на экране появляется список из доступных графиков, а также происходит сохранение всех функциональных элементов, уже размещенных на видимом графике. Пользователь выбирает другой график, после чего происходит очистка </a:t>
            </a:r>
            <a:r>
              <a:rPr lang="en-US" dirty="0"/>
              <a:t>ISM </a:t>
            </a:r>
            <a:r>
              <a:rPr lang="ru-RU" dirty="0"/>
              <a:t>свечей и новое размещение свечей по данным таблицы, соответствующей выбранному пользователем графику. При выборе пользователем графика, с которым уже велась работа, то есть были размещены какие-либо функциональные элементы, эти элементы также загружаются и размещаются в соответствии с тем, как они были сохранены.</a:t>
            </a:r>
            <a:endParaRPr dirty="0"/>
          </a:p>
        </p:txBody>
      </p:sp>
    </p:spTree>
    <p:extLst>
      <p:ext uri="{BB962C8B-B14F-4D97-AF65-F5344CB8AC3E}">
        <p14:creationId xmlns:p14="http://schemas.microsoft.com/office/powerpoint/2010/main" val="1085453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Для создания и размещения функциональных элементов на графике предусмотрена кнопка в левом верхнем углу экрана, при нажатии на которую появляется меню выбора размещаемого элемента. При нажатии на кнопку дополнительное меню закрывается, и запускается последовательность создания функционального элемента в соответствии с его типом – для горизонтальной и вертикальной линии достаточно одного нажатия на графике для их размещения, для линии тренда (</a:t>
            </a:r>
            <a:r>
              <a:rPr lang="en-US" dirty="0"/>
              <a:t>Angle</a:t>
            </a:r>
            <a:r>
              <a:rPr lang="ru-RU" dirty="0"/>
              <a:t>)</a:t>
            </a:r>
            <a:r>
              <a:rPr lang="en-US" dirty="0"/>
              <a:t> </a:t>
            </a:r>
            <a:r>
              <a:rPr lang="ru-RU" dirty="0"/>
              <a:t>необходимо 2 нажатия, так как происходит создание отрезка – то есть происходит выбор начала и конца отрезка, соответственно, а для параллельного канала необходимо совершить 3 нажатия, так как первые 2 нажатия создают отрезок, а третье нажатие, в свою очередь, устанавливает положение копии первого отрезка, после чего происходит формирование канала с заполнением фона канала.</a:t>
            </a:r>
            <a:endParaRPr dirty="0"/>
          </a:p>
        </p:txBody>
      </p:sp>
    </p:spTree>
    <p:extLst>
      <p:ext uri="{BB962C8B-B14F-4D97-AF65-F5344CB8AC3E}">
        <p14:creationId xmlns:p14="http://schemas.microsoft.com/office/powerpoint/2010/main" val="369791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158750" indent="0">
              <a:buNone/>
            </a:pPr>
            <a:r>
              <a:rPr lang="ru-RU" dirty="0"/>
              <a:t>Уже созданные и размещенные функциональные элементы можно изменять и перемещать по желанию пользователя. Для перемещения элементов достаточно, удерживая на перемещаемом элементе зажатую левую кнопку мыши, переместить его в необходимую пользователю точку, затем отпустить кнопку мыши. Для перемещения канала также доступна возможность его перемещения при удержании кнопки мыши на фоне параллельного канала. Изменение элементов доступно для линии тренда и параллельного канала – линия тренда поддерживает изменение длины и угла поворота отрезка, а параллельный канал – изменение длины канала, угла поворота, а также высоты. Для удаления функциональных элементов также предусмотрена функция удаления – для этого достаточно кликнуть левой кнопкой мыши на ненужный элемент и нажать клавишу </a:t>
            </a:r>
            <a:r>
              <a:rPr lang="en-US" dirty="0"/>
              <a:t>Delete </a:t>
            </a:r>
            <a:r>
              <a:rPr lang="ru-RU" dirty="0"/>
              <a:t>на клавиатуре.</a:t>
            </a:r>
          </a:p>
        </p:txBody>
      </p:sp>
    </p:spTree>
    <p:extLst>
      <p:ext uri="{BB962C8B-B14F-4D97-AF65-F5344CB8AC3E}">
        <p14:creationId xmlns:p14="http://schemas.microsoft.com/office/powerpoint/2010/main" val="1206108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381000" y="685800"/>
            <a:ext cx="6096000" cy="3429000"/>
          </a:xfrm>
        </p:spPr>
      </p:sp>
      <p:sp>
        <p:nvSpPr>
          <p:cNvPr id="3" name="Заметки 2"/>
          <p:cNvSpPr>
            <a:spLocks noGrp="1"/>
          </p:cNvSpPr>
          <p:nvPr>
            <p:ph type="body" idx="1"/>
          </p:nvPr>
        </p:nvSpPr>
        <p:spPr/>
        <p:txBody>
          <a:bodyPr/>
          <a:lstStyle/>
          <a:p>
            <a:pPr marL="158750" indent="0">
              <a:buNone/>
            </a:pPr>
            <a:endParaRPr lang="ru-RU" dirty="0"/>
          </a:p>
        </p:txBody>
      </p:sp>
    </p:spTree>
    <p:extLst>
      <p:ext uri="{BB962C8B-B14F-4D97-AF65-F5344CB8AC3E}">
        <p14:creationId xmlns:p14="http://schemas.microsoft.com/office/powerpoint/2010/main" val="2407785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2560825"/>
            <a:ext cx="4595700" cy="18924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75" y="1007350"/>
            <a:ext cx="2208900" cy="569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713225" y="734725"/>
            <a:ext cx="3737400" cy="1058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7"/>
          <p:cNvSpPr txBox="1">
            <a:spLocks noGrp="1"/>
          </p:cNvSpPr>
          <p:nvPr>
            <p:ph type="subTitle" idx="1"/>
          </p:nvPr>
        </p:nvSpPr>
        <p:spPr>
          <a:xfrm>
            <a:off x="713225" y="1878000"/>
            <a:ext cx="4337400" cy="25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39" name="Google Shape;39;p7"/>
          <p:cNvSpPr>
            <a:spLocks noGrp="1"/>
          </p:cNvSpPr>
          <p:nvPr>
            <p:ph type="pic" idx="2"/>
          </p:nvPr>
        </p:nvSpPr>
        <p:spPr>
          <a:xfrm>
            <a:off x="5806850" y="658413"/>
            <a:ext cx="2623800" cy="3826800"/>
          </a:xfrm>
          <a:prstGeom prst="rect">
            <a:avLst/>
          </a:prstGeom>
          <a:noFill/>
          <a:ln>
            <a:noFill/>
          </a:ln>
        </p:spPr>
      </p:sp>
      <p:cxnSp>
        <p:nvCxnSpPr>
          <p:cNvPr id="40" name="Google Shape;40;p7"/>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1;p7"/>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cxnSp>
        <p:nvCxnSpPr>
          <p:cNvPr id="44" name="Google Shape;44;p8"/>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8"/>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8" name="Google Shape;4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cxnSp>
        <p:nvCxnSpPr>
          <p:cNvPr id="49" name="Google Shape;49;p9"/>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9"/>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4"/>
        <p:cNvGrpSpPr/>
        <p:nvPr/>
      </p:nvGrpSpPr>
      <p:grpSpPr>
        <a:xfrm>
          <a:off x="0" y="0"/>
          <a:ext cx="0" cy="0"/>
          <a:chOff x="0" y="0"/>
          <a:chExt cx="0" cy="0"/>
        </a:xfrm>
      </p:grpSpPr>
      <p:sp>
        <p:nvSpPr>
          <p:cNvPr id="125" name="Google Shape;12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6" name="Google Shape;126;p22"/>
          <p:cNvSpPr txBox="1">
            <a:spLocks noGrp="1"/>
          </p:cNvSpPr>
          <p:nvPr>
            <p:ph type="subTitle" idx="1"/>
          </p:nvPr>
        </p:nvSpPr>
        <p:spPr>
          <a:xfrm>
            <a:off x="720000" y="1945660"/>
            <a:ext cx="2811000" cy="10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27" name="Google Shape;127;p22"/>
          <p:cNvSpPr txBox="1">
            <a:spLocks noGrp="1"/>
          </p:cNvSpPr>
          <p:nvPr>
            <p:ph type="subTitle" idx="2"/>
          </p:nvPr>
        </p:nvSpPr>
        <p:spPr>
          <a:xfrm>
            <a:off x="4546553" y="1945654"/>
            <a:ext cx="2904600" cy="10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28" name="Google Shape;128;p22"/>
          <p:cNvSpPr txBox="1">
            <a:spLocks noGrp="1"/>
          </p:cNvSpPr>
          <p:nvPr>
            <p:ph type="subTitle" idx="3"/>
          </p:nvPr>
        </p:nvSpPr>
        <p:spPr>
          <a:xfrm>
            <a:off x="720000" y="3515588"/>
            <a:ext cx="2811000" cy="10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29" name="Google Shape;129;p22"/>
          <p:cNvSpPr txBox="1">
            <a:spLocks noGrp="1"/>
          </p:cNvSpPr>
          <p:nvPr>
            <p:ph type="subTitle" idx="4"/>
          </p:nvPr>
        </p:nvSpPr>
        <p:spPr>
          <a:xfrm>
            <a:off x="4546551" y="3515588"/>
            <a:ext cx="2904600" cy="108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30" name="Google Shape;130;p22"/>
          <p:cNvSpPr txBox="1">
            <a:spLocks noGrp="1"/>
          </p:cNvSpPr>
          <p:nvPr>
            <p:ph type="subTitle" idx="5"/>
          </p:nvPr>
        </p:nvSpPr>
        <p:spPr>
          <a:xfrm>
            <a:off x="719999" y="1666404"/>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1" name="Google Shape;131;p22"/>
          <p:cNvSpPr txBox="1">
            <a:spLocks noGrp="1"/>
          </p:cNvSpPr>
          <p:nvPr>
            <p:ph type="subTitle" idx="6"/>
          </p:nvPr>
        </p:nvSpPr>
        <p:spPr>
          <a:xfrm>
            <a:off x="719999" y="3236407"/>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2" name="Google Shape;132;p22"/>
          <p:cNvSpPr txBox="1">
            <a:spLocks noGrp="1"/>
          </p:cNvSpPr>
          <p:nvPr>
            <p:ph type="subTitle" idx="7"/>
          </p:nvPr>
        </p:nvSpPr>
        <p:spPr>
          <a:xfrm>
            <a:off x="4546525" y="1666400"/>
            <a:ext cx="290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3" name="Google Shape;133;p22"/>
          <p:cNvSpPr txBox="1">
            <a:spLocks noGrp="1"/>
          </p:cNvSpPr>
          <p:nvPr>
            <p:ph type="subTitle" idx="8"/>
          </p:nvPr>
        </p:nvSpPr>
        <p:spPr>
          <a:xfrm>
            <a:off x="4546525" y="3236407"/>
            <a:ext cx="2904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cxnSp>
        <p:nvCxnSpPr>
          <p:cNvPr id="134" name="Google Shape;134;p22"/>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135" name="Google Shape;135;p22"/>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58"/>
        <p:cNvGrpSpPr/>
        <p:nvPr/>
      </p:nvGrpSpPr>
      <p:grpSpPr>
        <a:xfrm>
          <a:off x="0" y="0"/>
          <a:ext cx="0" cy="0"/>
          <a:chOff x="0" y="0"/>
          <a:chExt cx="0" cy="0"/>
        </a:xfrm>
      </p:grpSpPr>
      <p:cxnSp>
        <p:nvCxnSpPr>
          <p:cNvPr id="159" name="Google Shape;159;p25"/>
          <p:cNvCxnSpPr/>
          <p:nvPr/>
        </p:nvCxnSpPr>
        <p:spPr>
          <a:xfrm>
            <a:off x="7161050" y="303000"/>
            <a:ext cx="2078700" cy="0"/>
          </a:xfrm>
          <a:prstGeom prst="straightConnector1">
            <a:avLst/>
          </a:prstGeom>
          <a:noFill/>
          <a:ln w="9525" cap="flat" cmpd="sng">
            <a:solidFill>
              <a:schemeClr val="dk1"/>
            </a:solidFill>
            <a:prstDash val="solid"/>
            <a:round/>
            <a:headEnd type="none" w="med" len="med"/>
            <a:tailEnd type="none" w="med" len="med"/>
          </a:ln>
        </p:spPr>
      </p:cxnSp>
      <p:cxnSp>
        <p:nvCxnSpPr>
          <p:cNvPr id="160" name="Google Shape;160;p25"/>
          <p:cNvCxnSpPr/>
          <p:nvPr/>
        </p:nvCxnSpPr>
        <p:spPr>
          <a:xfrm rot="10800000">
            <a:off x="876862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61"/>
        <p:cNvGrpSpPr/>
        <p:nvPr/>
      </p:nvGrpSpPr>
      <p:grpSpPr>
        <a:xfrm>
          <a:off x="0" y="0"/>
          <a:ext cx="0" cy="0"/>
          <a:chOff x="0" y="0"/>
          <a:chExt cx="0" cy="0"/>
        </a:xfrm>
      </p:grpSpPr>
      <p:cxnSp>
        <p:nvCxnSpPr>
          <p:cNvPr id="162" name="Google Shape;162;p26"/>
          <p:cNvCxnSpPr/>
          <p:nvPr/>
        </p:nvCxnSpPr>
        <p:spPr>
          <a:xfrm>
            <a:off x="3167225" y="539500"/>
            <a:ext cx="6072600" cy="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26"/>
          <p:cNvCxnSpPr/>
          <p:nvPr/>
        </p:nvCxnSpPr>
        <p:spPr>
          <a:xfrm rot="10800000">
            <a:off x="8430775" y="-28312"/>
            <a:ext cx="0" cy="4632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1"/>
        <p:cNvGrpSpPr/>
        <p:nvPr/>
      </p:nvGrpSpPr>
      <p:grpSpPr>
        <a:xfrm>
          <a:off x="0" y="0"/>
          <a:ext cx="0" cy="0"/>
          <a:chOff x="0" y="0"/>
          <a:chExt cx="0" cy="0"/>
        </a:xfrm>
      </p:grpSpPr>
      <p:sp>
        <p:nvSpPr>
          <p:cNvPr id="52" name="Google Shape;52;p10"/>
          <p:cNvSpPr>
            <a:spLocks noGrp="1"/>
          </p:cNvSpPr>
          <p:nvPr>
            <p:ph type="pic" idx="2"/>
          </p:nvPr>
        </p:nvSpPr>
        <p:spPr>
          <a:xfrm>
            <a:off x="0" y="-14875"/>
            <a:ext cx="9144000" cy="5158500"/>
          </a:xfrm>
          <a:prstGeom prst="rect">
            <a:avLst/>
          </a:prstGeom>
          <a:noFill/>
          <a:ln>
            <a:noFill/>
          </a:ln>
        </p:spPr>
      </p:sp>
      <p:sp>
        <p:nvSpPr>
          <p:cNvPr id="53" name="Google Shape;53;p10"/>
          <p:cNvSpPr txBox="1">
            <a:spLocks noGrp="1"/>
          </p:cNvSpPr>
          <p:nvPr>
            <p:ph type="title"/>
          </p:nvPr>
        </p:nvSpPr>
        <p:spPr>
          <a:xfrm>
            <a:off x="713225" y="3887925"/>
            <a:ext cx="7717500" cy="4767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091017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layfair Display Medium"/>
              <a:buNone/>
              <a:defRPr sz="2800">
                <a:solidFill>
                  <a:schemeClr val="dk1"/>
                </a:solidFill>
                <a:latin typeface="Playfair Display Medium"/>
                <a:ea typeface="Playfair Display Medium"/>
                <a:cs typeface="Playfair Display Medium"/>
                <a:sym typeface="Playfair Display Medium"/>
              </a:defRPr>
            </a:lvl1pPr>
            <a:lvl2pPr lvl="1"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000"/>
              <a:buFont typeface="Playfair Display"/>
              <a:buNone/>
              <a:defRPr sz="3000" b="1">
                <a:solidFill>
                  <a:schemeClr val="dk1"/>
                </a:solidFill>
                <a:latin typeface="Playfair Display"/>
                <a:ea typeface="Playfair Display"/>
                <a:cs typeface="Playfair Display"/>
                <a:sym typeface="Playfair Displ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8" r:id="rId5"/>
    <p:sldLayoutId id="2147483668" r:id="rId6"/>
    <p:sldLayoutId id="2147483671" r:id="rId7"/>
    <p:sldLayoutId id="2147483672" r:id="rId8"/>
    <p:sldLayoutId id="2147483676"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ctrTitle"/>
          </p:nvPr>
        </p:nvSpPr>
        <p:spPr>
          <a:xfrm>
            <a:off x="713275" y="2764025"/>
            <a:ext cx="7631785" cy="1892400"/>
          </a:xfrm>
          <a:prstGeom prst="rect">
            <a:avLst/>
          </a:prstGeom>
        </p:spPr>
        <p:txBody>
          <a:bodyPr spcFirstLastPara="1" wrap="square" lIns="91425" tIns="91425" rIns="91425" bIns="91425" anchor="b" anchorCtr="0">
            <a:noAutofit/>
          </a:bodyPr>
          <a:lstStyle/>
          <a:p>
            <a:pPr marL="0" lvl="0" indent="0" algn="l" rtl="0">
              <a:lnSpc>
                <a:spcPct val="150000"/>
              </a:lnSpc>
              <a:spcBef>
                <a:spcPts val="0"/>
              </a:spcBef>
              <a:spcAft>
                <a:spcPts val="0"/>
              </a:spcAft>
              <a:buNone/>
            </a:pPr>
            <a:r>
              <a:rPr lang="ru-RU" sz="2600" dirty="0"/>
              <a:t>Разработка системы формирования данных машинного обучения интеллектуальных агентов, управляющих активами на фондовом рынке.</a:t>
            </a:r>
            <a:endParaRPr sz="2600" dirty="0"/>
          </a:p>
        </p:txBody>
      </p:sp>
      <p:sp>
        <p:nvSpPr>
          <p:cNvPr id="175" name="Google Shape;175;p30"/>
          <p:cNvSpPr txBox="1">
            <a:spLocks noGrp="1"/>
          </p:cNvSpPr>
          <p:nvPr>
            <p:ph type="subTitle" idx="1"/>
          </p:nvPr>
        </p:nvSpPr>
        <p:spPr>
          <a:xfrm>
            <a:off x="713275" y="1007349"/>
            <a:ext cx="7439592" cy="124236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ru-RU" dirty="0">
                <a:latin typeface="Playfair Display Medium" panose="020B0604020202020204" charset="-52"/>
              </a:rPr>
              <a:t>студент: Афиногенов М.А.</a:t>
            </a:r>
          </a:p>
          <a:p>
            <a:pPr marL="0" lvl="0" indent="0" algn="l" rtl="0">
              <a:lnSpc>
                <a:spcPct val="150000"/>
              </a:lnSpc>
              <a:spcBef>
                <a:spcPts val="0"/>
              </a:spcBef>
              <a:spcAft>
                <a:spcPts val="0"/>
              </a:spcAft>
              <a:buNone/>
            </a:pPr>
            <a:r>
              <a:rPr lang="ru-RU" dirty="0">
                <a:latin typeface="Playfair Display Medium" panose="020B0604020202020204" charset="-52"/>
              </a:rPr>
              <a:t>группа: РК6-81Б</a:t>
            </a:r>
          </a:p>
          <a:p>
            <a:pPr marL="0" lvl="0" indent="0" algn="l" rtl="0">
              <a:lnSpc>
                <a:spcPct val="150000"/>
              </a:lnSpc>
              <a:spcBef>
                <a:spcPts val="0"/>
              </a:spcBef>
              <a:spcAft>
                <a:spcPts val="0"/>
              </a:spcAft>
              <a:buNone/>
            </a:pPr>
            <a:r>
              <a:rPr lang="ru-RU" dirty="0">
                <a:latin typeface="Playfair Display Medium" panose="020B0604020202020204" charset="-52"/>
              </a:rPr>
              <a:t>научный руководитель:</a:t>
            </a:r>
            <a:r>
              <a:rPr lang="en-US" dirty="0">
                <a:latin typeface="Playfair Display Medium" panose="020B0604020202020204" charset="-52"/>
              </a:rPr>
              <a:t> </a:t>
            </a:r>
            <a:r>
              <a:rPr lang="ru-RU" dirty="0">
                <a:latin typeface="Playfair Display Medium" panose="020B0604020202020204" charset="-52"/>
              </a:rPr>
              <a:t>ст. преподаватель </a:t>
            </a:r>
            <a:r>
              <a:rPr lang="ru-RU" dirty="0" err="1">
                <a:latin typeface="Playfair Display Medium" panose="020B0604020202020204" charset="-52"/>
              </a:rPr>
              <a:t>Витюков</a:t>
            </a:r>
            <a:r>
              <a:rPr lang="ru-RU" dirty="0">
                <a:latin typeface="Playfair Display Medium" panose="020B0604020202020204" charset="-52"/>
              </a:rPr>
              <a:t> Ф.А.</a:t>
            </a:r>
            <a:endParaRPr dirty="0">
              <a:latin typeface="Playfair Display Medium" panose="020B0604020202020204" charset="-52"/>
            </a:endParaRPr>
          </a:p>
        </p:txBody>
      </p:sp>
      <p:sp>
        <p:nvSpPr>
          <p:cNvPr id="176" name="Google Shape;176;p30"/>
          <p:cNvSpPr txBox="1"/>
          <p:nvPr/>
        </p:nvSpPr>
        <p:spPr>
          <a:xfrm>
            <a:off x="734825" y="367750"/>
            <a:ext cx="1699500" cy="34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ru-RU" sz="1000" dirty="0">
                <a:solidFill>
                  <a:schemeClr val="dk1"/>
                </a:solidFill>
                <a:latin typeface="Playfair Display Medium" panose="020B0604020202020204" charset="-52"/>
                <a:ea typeface="DM Sans Medium"/>
                <a:cs typeface="DM Sans Medium"/>
                <a:sym typeface="DM Sans Medium"/>
              </a:rPr>
              <a:t>МГТУ им. Н.Э. Баумана</a:t>
            </a:r>
            <a:endParaRPr sz="1000" dirty="0">
              <a:solidFill>
                <a:schemeClr val="dk1"/>
              </a:solidFill>
              <a:latin typeface="Playfair Display Medium" panose="020B0604020202020204" charset="-52"/>
              <a:ea typeface="DM Sans Medium"/>
              <a:cs typeface="DM Sans Medium"/>
              <a:sym typeface="DM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10" name="Google Shape;310;p42"/>
          <p:cNvSpPr txBox="1">
            <a:spLocks noGrp="1"/>
          </p:cNvSpPr>
          <p:nvPr>
            <p:ph type="title"/>
          </p:nvPr>
        </p:nvSpPr>
        <p:spPr>
          <a:xfrm>
            <a:off x="720000" y="41116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Перспективы развития</a:t>
            </a:r>
            <a:endParaRPr dirty="0"/>
          </a:p>
        </p:txBody>
      </p:sp>
      <p:sp>
        <p:nvSpPr>
          <p:cNvPr id="311" name="Google Shape;311;p42"/>
          <p:cNvSpPr txBox="1">
            <a:spLocks noGrp="1"/>
          </p:cNvSpPr>
          <p:nvPr>
            <p:ph type="subTitle" idx="1"/>
          </p:nvPr>
        </p:nvSpPr>
        <p:spPr>
          <a:xfrm>
            <a:off x="720000" y="1483349"/>
            <a:ext cx="7079294" cy="2336229"/>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ru-RU" sz="1400" dirty="0">
                <a:latin typeface="Playfair Display Medium" panose="020B0604020202020204" charset="-52"/>
              </a:rPr>
              <a:t> </a:t>
            </a:r>
          </a:p>
        </p:txBody>
      </p:sp>
      <p:sp>
        <p:nvSpPr>
          <p:cNvPr id="3" name="TextBox 2">
            <a:extLst>
              <a:ext uri="{FF2B5EF4-FFF2-40B4-BE49-F238E27FC236}">
                <a16:creationId xmlns:a16="http://schemas.microsoft.com/office/drawing/2014/main" id="{1C06ECB0-146E-F070-80C2-34F4210F79D7}"/>
              </a:ext>
            </a:extLst>
          </p:cNvPr>
          <p:cNvSpPr txBox="1"/>
          <p:nvPr/>
        </p:nvSpPr>
        <p:spPr>
          <a:xfrm>
            <a:off x="8781394" y="-4564"/>
            <a:ext cx="362606" cy="307777"/>
          </a:xfrm>
          <a:prstGeom prst="rect">
            <a:avLst/>
          </a:prstGeom>
          <a:noFill/>
        </p:spPr>
        <p:txBody>
          <a:bodyPr wrap="square" rtlCol="0">
            <a:spAutoFit/>
          </a:bodyPr>
          <a:lstStyle/>
          <a:p>
            <a:pPr algn="ctr"/>
            <a:r>
              <a:rPr lang="en-US" dirty="0">
                <a:latin typeface="Playfair Display Medium" panose="020B0604020202020204" charset="-52"/>
              </a:rPr>
              <a:t>10</a:t>
            </a:r>
            <a:endParaRPr lang="ru-RU" dirty="0">
              <a:latin typeface="Playfair Display Medium" panose="020B0604020202020204" charset="-52"/>
            </a:endParaRPr>
          </a:p>
        </p:txBody>
      </p:sp>
      <p:sp>
        <p:nvSpPr>
          <p:cNvPr id="2" name="Google Shape;208;p33">
            <a:extLst>
              <a:ext uri="{FF2B5EF4-FFF2-40B4-BE49-F238E27FC236}">
                <a16:creationId xmlns:a16="http://schemas.microsoft.com/office/drawing/2014/main" id="{E7AFDA44-101C-160D-5D47-FC757B3A6254}"/>
              </a:ext>
            </a:extLst>
          </p:cNvPr>
          <p:cNvSpPr txBox="1">
            <a:spLocks/>
          </p:cNvSpPr>
          <p:nvPr/>
        </p:nvSpPr>
        <p:spPr>
          <a:xfrm>
            <a:off x="720000" y="1483349"/>
            <a:ext cx="6233205" cy="2530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chemeClr val="dk1"/>
              </a:buClr>
              <a:buSzPts val="1200"/>
              <a:buFont typeface="DM Sans"/>
              <a:buNone/>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chemeClr val="dk1"/>
              </a:buClr>
              <a:buSzPts val="1200"/>
              <a:buFont typeface="DM Sans"/>
              <a:buNone/>
              <a:defRPr sz="1200" b="0" i="0" u="none" strike="noStrike" cap="none">
                <a:solidFill>
                  <a:schemeClr val="dk1"/>
                </a:solidFill>
                <a:latin typeface="DM Sans"/>
                <a:ea typeface="DM Sans"/>
                <a:cs typeface="DM Sans"/>
                <a:sym typeface="DM Sans"/>
              </a:defRPr>
            </a:lvl9pPr>
          </a:lstStyle>
          <a:p>
            <a:pPr marL="285750" indent="-285750">
              <a:lnSpc>
                <a:spcPct val="150000"/>
              </a:lnSpc>
            </a:pPr>
            <a:r>
              <a:rPr lang="ru-RU" sz="1400" dirty="0">
                <a:latin typeface="Playfair Display Medium" panose="020B0604020202020204" charset="-52"/>
              </a:rPr>
              <a:t>Развитие работы планируется в следующих направлениях:</a:t>
            </a:r>
          </a:p>
          <a:p>
            <a:pPr marL="285750" indent="-285750">
              <a:lnSpc>
                <a:spcPct val="150000"/>
              </a:lnSpc>
              <a:buFont typeface="Arial" panose="020B0604020202020204" pitchFamily="34" charset="0"/>
              <a:buChar char="•"/>
            </a:pPr>
            <a:r>
              <a:rPr lang="ru-RU" sz="1400" dirty="0">
                <a:latin typeface="Playfair Display Medium" panose="020B0604020202020204" charset="-52"/>
              </a:rPr>
              <a:t>Разработка и добавление инструментов</a:t>
            </a:r>
            <a:r>
              <a:rPr lang="en-US" sz="1400" dirty="0">
                <a:latin typeface="Playfair Display Medium" panose="020B0604020202020204" charset="-52"/>
              </a:rPr>
              <a:t>;</a:t>
            </a:r>
            <a:endParaRPr lang="ru-RU" sz="1400" dirty="0">
              <a:latin typeface="Playfair Display Medium" panose="020B0604020202020204" charset="-52"/>
            </a:endParaRPr>
          </a:p>
          <a:p>
            <a:pPr marL="285750" indent="-285750">
              <a:lnSpc>
                <a:spcPct val="150000"/>
              </a:lnSpc>
              <a:buFont typeface="Arial" panose="020B0604020202020204" pitchFamily="34" charset="0"/>
              <a:buChar char="•"/>
            </a:pPr>
            <a:r>
              <a:rPr lang="ru-RU" sz="1400" dirty="0">
                <a:latin typeface="Playfair Display Medium" panose="020B0604020202020204" charset="-52"/>
              </a:rPr>
              <a:t>Улучшение интерфейса</a:t>
            </a:r>
            <a:r>
              <a:rPr lang="en-US" sz="1400" dirty="0">
                <a:latin typeface="Playfair Display Medium" panose="020B0604020202020204" charset="-52"/>
              </a:rPr>
              <a:t>;</a:t>
            </a:r>
            <a:endParaRPr lang="ru-RU" sz="1400" dirty="0">
              <a:latin typeface="Playfair Display Medium" panose="020B0604020202020204" charset="-52"/>
            </a:endParaRPr>
          </a:p>
          <a:p>
            <a:pPr marL="285750" indent="-285750">
              <a:lnSpc>
                <a:spcPct val="150000"/>
              </a:lnSpc>
              <a:buFont typeface="Arial" panose="020B0604020202020204" pitchFamily="34" charset="0"/>
              <a:buChar char="•"/>
            </a:pPr>
            <a:r>
              <a:rPr lang="ru-RU" sz="1400" dirty="0">
                <a:latin typeface="Playfair Display Medium" panose="020B0604020202020204" charset="-52"/>
              </a:rPr>
              <a:t>Создание инструмента на основе сигналов, полученных при машинном обучении.</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2" name="Google Shape;302;p41"/>
          <p:cNvSpPr txBox="1">
            <a:spLocks noGrp="1"/>
          </p:cNvSpPr>
          <p:nvPr>
            <p:ph type="title"/>
          </p:nvPr>
        </p:nvSpPr>
        <p:spPr>
          <a:xfrm>
            <a:off x="719138" y="2215144"/>
            <a:ext cx="7717500" cy="47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u-RU" dirty="0"/>
              <a:t>СПАСИБО ЗА ВНИМАНИЕ</a:t>
            </a:r>
            <a:endParaRPr dirty="0"/>
          </a:p>
        </p:txBody>
      </p:sp>
      <p:cxnSp>
        <p:nvCxnSpPr>
          <p:cNvPr id="303" name="Google Shape;303;p41"/>
          <p:cNvCxnSpPr/>
          <p:nvPr/>
        </p:nvCxnSpPr>
        <p:spPr>
          <a:xfrm>
            <a:off x="7161050" y="303000"/>
            <a:ext cx="2078700" cy="0"/>
          </a:xfrm>
          <a:prstGeom prst="straightConnector1">
            <a:avLst/>
          </a:prstGeom>
          <a:noFill/>
          <a:ln w="9525" cap="flat" cmpd="sng">
            <a:solidFill>
              <a:schemeClr val="tx1"/>
            </a:solidFill>
            <a:prstDash val="solid"/>
            <a:round/>
            <a:headEnd type="none" w="med" len="med"/>
            <a:tailEnd type="none" w="med" len="med"/>
          </a:ln>
        </p:spPr>
      </p:cxnSp>
      <p:cxnSp>
        <p:nvCxnSpPr>
          <p:cNvPr id="304" name="Google Shape;304;p41"/>
          <p:cNvCxnSpPr/>
          <p:nvPr/>
        </p:nvCxnSpPr>
        <p:spPr>
          <a:xfrm rot="10800000">
            <a:off x="8768625" y="-28312"/>
            <a:ext cx="0" cy="4632300"/>
          </a:xfrm>
          <a:prstGeom prst="straightConnector1">
            <a:avLst/>
          </a:prstGeom>
          <a:noFill/>
          <a:ln w="9525" cap="flat" cmpd="sng">
            <a:solidFill>
              <a:schemeClr val="tx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31965" y="411163"/>
            <a:ext cx="5163792" cy="6850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Цель и задачи работы</a:t>
            </a:r>
            <a:endParaRPr lang="ru-RU" sz="2800" dirty="0"/>
          </a:p>
        </p:txBody>
      </p:sp>
      <p:sp>
        <p:nvSpPr>
          <p:cNvPr id="208" name="Google Shape;208;p33"/>
          <p:cNvSpPr txBox="1">
            <a:spLocks noGrp="1"/>
          </p:cNvSpPr>
          <p:nvPr>
            <p:ph type="subTitle" idx="1"/>
          </p:nvPr>
        </p:nvSpPr>
        <p:spPr>
          <a:xfrm>
            <a:off x="731965" y="1096184"/>
            <a:ext cx="7680070" cy="3783725"/>
          </a:xfrm>
          <a:prstGeom prst="rect">
            <a:avLst/>
          </a:prstGeom>
        </p:spPr>
        <p:txBody>
          <a:bodyPr spcFirstLastPara="1" wrap="square" lIns="91425" tIns="91425" rIns="91425" bIns="91425" anchor="t" anchorCtr="0">
            <a:noAutofit/>
          </a:bodyPr>
          <a:lstStyle/>
          <a:p>
            <a:pPr marL="0" indent="0">
              <a:lnSpc>
                <a:spcPct val="150000"/>
              </a:lnSpc>
              <a:buNone/>
            </a:pPr>
            <a:r>
              <a:rPr lang="ru-RU" sz="1400" dirty="0">
                <a:solidFill>
                  <a:schemeClr val="dk1"/>
                </a:solidFill>
                <a:latin typeface="Playfair Display Medium" panose="020B0604020202020204" charset="-52"/>
                <a:ea typeface="DM Sans"/>
                <a:cs typeface="DM Sans"/>
                <a:sym typeface="DM Sans"/>
              </a:rPr>
              <a:t>Цель: создать систему, позволяющую финансовому аналитику на базе представленных ресурсов создавать </a:t>
            </a:r>
            <a:r>
              <a:rPr lang="ru-RU" sz="1400" dirty="0" err="1">
                <a:solidFill>
                  <a:schemeClr val="dk1"/>
                </a:solidFill>
                <a:latin typeface="Playfair Display Medium" panose="020B0604020202020204" charset="-52"/>
                <a:ea typeface="DM Sans"/>
                <a:cs typeface="DM Sans"/>
                <a:sym typeface="DM Sans"/>
              </a:rPr>
              <a:t>датасеты</a:t>
            </a:r>
            <a:r>
              <a:rPr lang="ru-RU" sz="1400" dirty="0">
                <a:solidFill>
                  <a:schemeClr val="dk1"/>
                </a:solidFill>
                <a:latin typeface="Playfair Display Medium" panose="020B0604020202020204" charset="-52"/>
                <a:ea typeface="DM Sans"/>
                <a:cs typeface="DM Sans"/>
                <a:sym typeface="DM Sans"/>
              </a:rPr>
              <a:t> для машинного обучения.</a:t>
            </a:r>
            <a:endParaRPr lang="ru-RU" sz="1400" dirty="0">
              <a:latin typeface="Playfair Display Medium" panose="020B0604020202020204" charset="-52"/>
            </a:endParaRPr>
          </a:p>
          <a:p>
            <a:pPr marL="0" indent="0">
              <a:lnSpc>
                <a:spcPct val="150000"/>
              </a:lnSpc>
              <a:buNone/>
            </a:pPr>
            <a:r>
              <a:rPr lang="ru-RU" sz="1400" dirty="0">
                <a:latin typeface="Playfair Display Medium" panose="020B0604020202020204" charset="-52"/>
              </a:rPr>
              <a:t>Задачи:</a:t>
            </a:r>
          </a:p>
          <a:p>
            <a:pPr marL="742950" lvl="1" indent="-285750" algn="l">
              <a:lnSpc>
                <a:spcPct val="150000"/>
              </a:lnSpc>
              <a:buClrTx/>
              <a:buFont typeface="Arial" panose="020B0604020202020204" pitchFamily="34" charset="0"/>
              <a:buChar char="•"/>
            </a:pPr>
            <a:r>
              <a:rPr lang="ru-RU" sz="1400" dirty="0">
                <a:latin typeface="Playfair Display Medium" panose="020B0604020202020204" charset="-52"/>
              </a:rPr>
              <a:t>Создать графическое приложение для отображения свечных графиков</a:t>
            </a:r>
            <a:r>
              <a:rPr lang="en-US" sz="1400" dirty="0">
                <a:latin typeface="Playfair Display Medium" panose="020B0604020202020204" charset="-52"/>
              </a:rPr>
              <a:t>;</a:t>
            </a:r>
            <a:endParaRPr lang="ru-RU" sz="1400" dirty="0">
              <a:latin typeface="Playfair Display Medium" panose="020B0604020202020204" charset="-52"/>
            </a:endParaRPr>
          </a:p>
          <a:p>
            <a:pPr marL="742950" lvl="1" indent="-285750" algn="l">
              <a:lnSpc>
                <a:spcPct val="150000"/>
              </a:lnSpc>
              <a:buClrTx/>
              <a:buFont typeface="Arial" panose="020B0604020202020204" pitchFamily="34" charset="0"/>
              <a:buChar char="•"/>
            </a:pPr>
            <a:r>
              <a:rPr lang="ru-RU" sz="1400" dirty="0">
                <a:latin typeface="Playfair Display Medium" panose="020B0604020202020204" charset="-52"/>
              </a:rPr>
              <a:t>Разработать функциональные элементы для представления работы трейдера в представленной графической среде</a:t>
            </a:r>
            <a:r>
              <a:rPr lang="en-US" sz="1400" dirty="0">
                <a:latin typeface="Playfair Display Medium" panose="020B0604020202020204" charset="-52"/>
              </a:rPr>
              <a:t>;</a:t>
            </a:r>
            <a:endParaRPr lang="ru-RU" sz="1400" dirty="0">
              <a:latin typeface="Playfair Display Medium" panose="020B0604020202020204" charset="-52"/>
            </a:endParaRPr>
          </a:p>
          <a:p>
            <a:pPr marL="742950" lvl="1" indent="-285750" algn="l">
              <a:lnSpc>
                <a:spcPct val="150000"/>
              </a:lnSpc>
              <a:buClrTx/>
              <a:buFont typeface="Arial" panose="020B0604020202020204" pitchFamily="34" charset="0"/>
              <a:buChar char="•"/>
            </a:pPr>
            <a:r>
              <a:rPr lang="ru-RU" sz="1400" dirty="0">
                <a:latin typeface="Playfair Display Medium" panose="020B0604020202020204" charset="-52"/>
              </a:rPr>
              <a:t>Реализовать создание, изменение, перемещение и удаление функциональных графических элементов.</a:t>
            </a:r>
          </a:p>
          <a:p>
            <a:pPr marL="0" indent="0">
              <a:lnSpc>
                <a:spcPct val="150000"/>
              </a:lnSpc>
              <a:buNone/>
            </a:pPr>
            <a:r>
              <a:rPr lang="ru-RU" sz="1400" dirty="0">
                <a:latin typeface="Playfair Display Medium" panose="020B0604020202020204" charset="-52"/>
              </a:rPr>
              <a:t>	</a:t>
            </a:r>
          </a:p>
        </p:txBody>
      </p:sp>
      <p:sp>
        <p:nvSpPr>
          <p:cNvPr id="3" name="TextBox 2">
            <a:extLst>
              <a:ext uri="{FF2B5EF4-FFF2-40B4-BE49-F238E27FC236}">
                <a16:creationId xmlns:a16="http://schemas.microsoft.com/office/drawing/2014/main" id="{D22A2392-5110-15B5-026B-CD452E0472C1}"/>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19138" y="411163"/>
            <a:ext cx="5922962"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Отображение свечных графиков</a:t>
            </a:r>
          </a:p>
        </p:txBody>
      </p:sp>
      <p:sp>
        <p:nvSpPr>
          <p:cNvPr id="208" name="Google Shape;208;p33"/>
          <p:cNvSpPr txBox="1">
            <a:spLocks noGrp="1"/>
          </p:cNvSpPr>
          <p:nvPr>
            <p:ph type="subTitle" idx="1"/>
          </p:nvPr>
        </p:nvSpPr>
        <p:spPr>
          <a:xfrm>
            <a:off x="719138" y="1480688"/>
            <a:ext cx="7967661" cy="551312"/>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ru-RU" sz="1400" dirty="0">
                <a:latin typeface="Playfair Display Medium" panose="020B0604020202020204" charset="-52"/>
              </a:rPr>
              <a:t>В ходе работы был реализован следующий вид представления свечных графиков:</a:t>
            </a:r>
          </a:p>
        </p:txBody>
      </p:sp>
      <p:sp>
        <p:nvSpPr>
          <p:cNvPr id="6" name="TextBox 5">
            <a:extLst>
              <a:ext uri="{FF2B5EF4-FFF2-40B4-BE49-F238E27FC236}">
                <a16:creationId xmlns:a16="http://schemas.microsoft.com/office/drawing/2014/main" id="{175B2D04-6BF7-E7F8-80FE-614AEBEF5017}"/>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3</a:t>
            </a:r>
          </a:p>
        </p:txBody>
      </p:sp>
      <p:sp>
        <p:nvSpPr>
          <p:cNvPr id="12" name="Google Shape;208;p33">
            <a:extLst>
              <a:ext uri="{FF2B5EF4-FFF2-40B4-BE49-F238E27FC236}">
                <a16:creationId xmlns:a16="http://schemas.microsoft.com/office/drawing/2014/main" id="{B73575A9-6253-4477-A943-E53419D7C9A8}"/>
              </a:ext>
            </a:extLst>
          </p:cNvPr>
          <p:cNvSpPr txBox="1">
            <a:spLocks/>
          </p:cNvSpPr>
          <p:nvPr/>
        </p:nvSpPr>
        <p:spPr>
          <a:xfrm>
            <a:off x="3398838" y="4547930"/>
            <a:ext cx="2346324"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1 Представление свечного графика</a:t>
            </a:r>
          </a:p>
        </p:txBody>
      </p:sp>
      <p:pic>
        <p:nvPicPr>
          <p:cNvPr id="4" name="Рисунок 3">
            <a:extLst>
              <a:ext uri="{FF2B5EF4-FFF2-40B4-BE49-F238E27FC236}">
                <a16:creationId xmlns:a16="http://schemas.microsoft.com/office/drawing/2014/main" id="{4B68BEA6-7430-48D0-9CA6-1324F2E2E769}"/>
              </a:ext>
            </a:extLst>
          </p:cNvPr>
          <p:cNvPicPr>
            <a:picLocks noChangeAspect="1"/>
          </p:cNvPicPr>
          <p:nvPr/>
        </p:nvPicPr>
        <p:blipFill>
          <a:blip r:embed="rId3"/>
          <a:stretch>
            <a:fillRect/>
          </a:stretch>
        </p:blipFill>
        <p:spPr>
          <a:xfrm>
            <a:off x="2288371" y="2042825"/>
            <a:ext cx="4567258" cy="2571750"/>
          </a:xfrm>
          <a:prstGeom prst="rect">
            <a:avLst/>
          </a:prstGeom>
        </p:spPr>
      </p:pic>
    </p:spTree>
    <p:extLst>
      <p:ext uri="{BB962C8B-B14F-4D97-AF65-F5344CB8AC3E}">
        <p14:creationId xmlns:p14="http://schemas.microsoft.com/office/powerpoint/2010/main" val="3144764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19138" y="411163"/>
            <a:ext cx="7705724"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Стек технологий</a:t>
            </a:r>
          </a:p>
        </p:txBody>
      </p:sp>
      <p:sp>
        <p:nvSpPr>
          <p:cNvPr id="4" name="TextBox 3">
            <a:extLst>
              <a:ext uri="{FF2B5EF4-FFF2-40B4-BE49-F238E27FC236}">
                <a16:creationId xmlns:a16="http://schemas.microsoft.com/office/drawing/2014/main" id="{B62566F1-9B09-34E2-3351-25EF922D24E6}"/>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4</a:t>
            </a:r>
          </a:p>
        </p:txBody>
      </p:sp>
      <p:pic>
        <p:nvPicPr>
          <p:cNvPr id="1026" name="Picture 2">
            <a:extLst>
              <a:ext uri="{FF2B5EF4-FFF2-40B4-BE49-F238E27FC236}">
                <a16:creationId xmlns:a16="http://schemas.microsoft.com/office/drawing/2014/main" id="{CE534042-32BC-4D24-92AC-72B41F5F37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5038" y="1686492"/>
            <a:ext cx="1770062" cy="198714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ownload Unreal Engine Logo in SVG Vector or PNG File Format - Logo.wine">
            <a:extLst>
              <a:ext uri="{FF2B5EF4-FFF2-40B4-BE49-F238E27FC236}">
                <a16:creationId xmlns:a16="http://schemas.microsoft.com/office/drawing/2014/main" id="{B72D347D-7F93-4C97-8376-B76CF16A70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6820" y="1289944"/>
            <a:ext cx="4170360" cy="278024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67A3FBC4-ECAA-4493-B17D-4BDA7338AF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44110" y="1469863"/>
            <a:ext cx="2176737" cy="2176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9394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19138" y="411163"/>
            <a:ext cx="7725433" cy="571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Масштабирование и перемещение графика</a:t>
            </a:r>
            <a:endParaRPr lang="ru-RU" sz="2800" dirty="0"/>
          </a:p>
        </p:txBody>
      </p:sp>
      <p:sp>
        <p:nvSpPr>
          <p:cNvPr id="9" name="TextBox 8">
            <a:extLst>
              <a:ext uri="{FF2B5EF4-FFF2-40B4-BE49-F238E27FC236}">
                <a16:creationId xmlns:a16="http://schemas.microsoft.com/office/drawing/2014/main" id="{0A60D23D-422D-E428-D469-FF3F1DFAB0C9}"/>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5</a:t>
            </a:r>
          </a:p>
        </p:txBody>
      </p:sp>
      <p:sp>
        <p:nvSpPr>
          <p:cNvPr id="17" name="Google Shape;208;p33">
            <a:extLst>
              <a:ext uri="{FF2B5EF4-FFF2-40B4-BE49-F238E27FC236}">
                <a16:creationId xmlns:a16="http://schemas.microsoft.com/office/drawing/2014/main" id="{E44C0771-FED1-436A-873D-8CBC6926B47A}"/>
              </a:ext>
            </a:extLst>
          </p:cNvPr>
          <p:cNvSpPr txBox="1">
            <a:spLocks/>
          </p:cNvSpPr>
          <p:nvPr/>
        </p:nvSpPr>
        <p:spPr>
          <a:xfrm>
            <a:off x="1543052" y="3528896"/>
            <a:ext cx="1592262"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2 Исходный график</a:t>
            </a:r>
          </a:p>
        </p:txBody>
      </p:sp>
      <p:sp>
        <p:nvSpPr>
          <p:cNvPr id="18" name="Google Shape;208;p33">
            <a:extLst>
              <a:ext uri="{FF2B5EF4-FFF2-40B4-BE49-F238E27FC236}">
                <a16:creationId xmlns:a16="http://schemas.microsoft.com/office/drawing/2014/main" id="{994D7A76-9065-45E8-A30D-3D98F21FAF66}"/>
              </a:ext>
            </a:extLst>
          </p:cNvPr>
          <p:cNvSpPr txBox="1">
            <a:spLocks/>
          </p:cNvSpPr>
          <p:nvPr/>
        </p:nvSpPr>
        <p:spPr>
          <a:xfrm>
            <a:off x="5293518" y="2650322"/>
            <a:ext cx="2189162"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3 Отмасштабированный график</a:t>
            </a:r>
          </a:p>
        </p:txBody>
      </p:sp>
      <p:sp>
        <p:nvSpPr>
          <p:cNvPr id="19" name="Google Shape;208;p33">
            <a:extLst>
              <a:ext uri="{FF2B5EF4-FFF2-40B4-BE49-F238E27FC236}">
                <a16:creationId xmlns:a16="http://schemas.microsoft.com/office/drawing/2014/main" id="{EDBDE81F-D1C3-4E65-91A1-006651F92FBE}"/>
              </a:ext>
            </a:extLst>
          </p:cNvPr>
          <p:cNvSpPr txBox="1">
            <a:spLocks/>
          </p:cNvSpPr>
          <p:nvPr/>
        </p:nvSpPr>
        <p:spPr>
          <a:xfrm>
            <a:off x="4885890" y="4569071"/>
            <a:ext cx="3206750"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4 Перемещенный отмасштабированный график</a:t>
            </a:r>
          </a:p>
        </p:txBody>
      </p:sp>
      <p:pic>
        <p:nvPicPr>
          <p:cNvPr id="4" name="Рисунок 3">
            <a:extLst>
              <a:ext uri="{FF2B5EF4-FFF2-40B4-BE49-F238E27FC236}">
                <a16:creationId xmlns:a16="http://schemas.microsoft.com/office/drawing/2014/main" id="{DB3A501D-33D3-4EE3-B17E-DE24A93179A4}"/>
              </a:ext>
            </a:extLst>
          </p:cNvPr>
          <p:cNvPicPr>
            <a:picLocks noChangeAspect="1"/>
          </p:cNvPicPr>
          <p:nvPr/>
        </p:nvPicPr>
        <p:blipFill>
          <a:blip r:embed="rId3"/>
          <a:stretch>
            <a:fillRect/>
          </a:stretch>
        </p:blipFill>
        <p:spPr>
          <a:xfrm>
            <a:off x="827884" y="1924132"/>
            <a:ext cx="3022599" cy="1701978"/>
          </a:xfrm>
          <a:prstGeom prst="rect">
            <a:avLst/>
          </a:prstGeom>
        </p:spPr>
      </p:pic>
      <p:pic>
        <p:nvPicPr>
          <p:cNvPr id="6" name="Рисунок 5">
            <a:extLst>
              <a:ext uri="{FF2B5EF4-FFF2-40B4-BE49-F238E27FC236}">
                <a16:creationId xmlns:a16="http://schemas.microsoft.com/office/drawing/2014/main" id="{95ABA533-4935-49A4-95F0-5C8CB5A0F5DA}"/>
              </a:ext>
            </a:extLst>
          </p:cNvPr>
          <p:cNvPicPr>
            <a:picLocks noChangeAspect="1"/>
          </p:cNvPicPr>
          <p:nvPr/>
        </p:nvPicPr>
        <p:blipFill>
          <a:blip r:embed="rId4"/>
          <a:stretch>
            <a:fillRect/>
          </a:stretch>
        </p:blipFill>
        <p:spPr>
          <a:xfrm>
            <a:off x="4885890" y="1073143"/>
            <a:ext cx="3022599" cy="1701978"/>
          </a:xfrm>
          <a:prstGeom prst="rect">
            <a:avLst/>
          </a:prstGeom>
        </p:spPr>
      </p:pic>
      <p:pic>
        <p:nvPicPr>
          <p:cNvPr id="10" name="Рисунок 9">
            <a:extLst>
              <a:ext uri="{FF2B5EF4-FFF2-40B4-BE49-F238E27FC236}">
                <a16:creationId xmlns:a16="http://schemas.microsoft.com/office/drawing/2014/main" id="{AC269D8B-9067-4333-A3EC-4EF89234199F}"/>
              </a:ext>
            </a:extLst>
          </p:cNvPr>
          <p:cNvPicPr>
            <a:picLocks noChangeAspect="1"/>
          </p:cNvPicPr>
          <p:nvPr/>
        </p:nvPicPr>
        <p:blipFill>
          <a:blip r:embed="rId5"/>
          <a:stretch>
            <a:fillRect/>
          </a:stretch>
        </p:blipFill>
        <p:spPr>
          <a:xfrm>
            <a:off x="4891346" y="2991892"/>
            <a:ext cx="3017143" cy="1701978"/>
          </a:xfrm>
          <a:prstGeom prst="rect">
            <a:avLst/>
          </a:prstGeom>
        </p:spPr>
      </p:pic>
    </p:spTree>
    <p:extLst>
      <p:ext uri="{BB962C8B-B14F-4D97-AF65-F5344CB8AC3E}">
        <p14:creationId xmlns:p14="http://schemas.microsoft.com/office/powerpoint/2010/main" val="2233190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19138" y="411163"/>
            <a:ext cx="7295579" cy="6556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Выбор необходимого графика</a:t>
            </a:r>
          </a:p>
        </p:txBody>
      </p:sp>
      <p:sp>
        <p:nvSpPr>
          <p:cNvPr id="8" name="TextBox 7">
            <a:extLst>
              <a:ext uri="{FF2B5EF4-FFF2-40B4-BE49-F238E27FC236}">
                <a16:creationId xmlns:a16="http://schemas.microsoft.com/office/drawing/2014/main" id="{C1141F0A-7D61-92CE-842A-6EA610C28241}"/>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6</a:t>
            </a:r>
          </a:p>
        </p:txBody>
      </p:sp>
      <p:sp>
        <p:nvSpPr>
          <p:cNvPr id="12" name="Google Shape;208;p33">
            <a:extLst>
              <a:ext uri="{FF2B5EF4-FFF2-40B4-BE49-F238E27FC236}">
                <a16:creationId xmlns:a16="http://schemas.microsoft.com/office/drawing/2014/main" id="{9A9680A7-99FB-4CB4-89A0-A36D788C100F}"/>
              </a:ext>
            </a:extLst>
          </p:cNvPr>
          <p:cNvSpPr txBox="1">
            <a:spLocks/>
          </p:cNvSpPr>
          <p:nvPr/>
        </p:nvSpPr>
        <p:spPr>
          <a:xfrm>
            <a:off x="1530699" y="3622308"/>
            <a:ext cx="1831848"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5 Меню выбора графика</a:t>
            </a:r>
          </a:p>
        </p:txBody>
      </p:sp>
      <p:sp>
        <p:nvSpPr>
          <p:cNvPr id="13" name="Google Shape;208;p33">
            <a:extLst>
              <a:ext uri="{FF2B5EF4-FFF2-40B4-BE49-F238E27FC236}">
                <a16:creationId xmlns:a16="http://schemas.microsoft.com/office/drawing/2014/main" id="{D5FA1902-D329-499B-AE0A-229894A45E3C}"/>
              </a:ext>
            </a:extLst>
          </p:cNvPr>
          <p:cNvSpPr txBox="1">
            <a:spLocks/>
          </p:cNvSpPr>
          <p:nvPr/>
        </p:nvSpPr>
        <p:spPr>
          <a:xfrm>
            <a:off x="5161947" y="3622308"/>
            <a:ext cx="3070860"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6 Изменение отображения выбранного графика</a:t>
            </a:r>
          </a:p>
        </p:txBody>
      </p:sp>
      <p:pic>
        <p:nvPicPr>
          <p:cNvPr id="4" name="Рисунок 3">
            <a:extLst>
              <a:ext uri="{FF2B5EF4-FFF2-40B4-BE49-F238E27FC236}">
                <a16:creationId xmlns:a16="http://schemas.microsoft.com/office/drawing/2014/main" id="{7FB59EDD-5205-41F3-A8EC-79EAD68A33B3}"/>
              </a:ext>
            </a:extLst>
          </p:cNvPr>
          <p:cNvPicPr>
            <a:picLocks noChangeAspect="1"/>
          </p:cNvPicPr>
          <p:nvPr/>
        </p:nvPicPr>
        <p:blipFill>
          <a:blip r:embed="rId3"/>
          <a:stretch>
            <a:fillRect/>
          </a:stretch>
        </p:blipFill>
        <p:spPr>
          <a:xfrm>
            <a:off x="586074" y="1645241"/>
            <a:ext cx="3721100" cy="2098191"/>
          </a:xfrm>
          <a:prstGeom prst="rect">
            <a:avLst/>
          </a:prstGeom>
        </p:spPr>
      </p:pic>
      <p:pic>
        <p:nvPicPr>
          <p:cNvPr id="6" name="Рисунок 5">
            <a:extLst>
              <a:ext uri="{FF2B5EF4-FFF2-40B4-BE49-F238E27FC236}">
                <a16:creationId xmlns:a16="http://schemas.microsoft.com/office/drawing/2014/main" id="{F0C4D134-39BD-4355-819D-4EB525ACAB29}"/>
              </a:ext>
            </a:extLst>
          </p:cNvPr>
          <p:cNvPicPr>
            <a:picLocks noChangeAspect="1"/>
          </p:cNvPicPr>
          <p:nvPr/>
        </p:nvPicPr>
        <p:blipFill>
          <a:blip r:embed="rId4"/>
          <a:stretch>
            <a:fillRect/>
          </a:stretch>
        </p:blipFill>
        <p:spPr>
          <a:xfrm>
            <a:off x="4836828" y="1645241"/>
            <a:ext cx="3716630" cy="2098191"/>
          </a:xfrm>
          <a:prstGeom prst="rect">
            <a:avLst/>
          </a:prstGeom>
        </p:spPr>
      </p:pic>
    </p:spTree>
    <p:extLst>
      <p:ext uri="{BB962C8B-B14F-4D97-AF65-F5344CB8AC3E}">
        <p14:creationId xmlns:p14="http://schemas.microsoft.com/office/powerpoint/2010/main" val="2027793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719138" y="411163"/>
            <a:ext cx="7942262" cy="6302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sz="2800" dirty="0"/>
              <a:t>Работа с функциональными элементами</a:t>
            </a:r>
          </a:p>
        </p:txBody>
      </p:sp>
      <p:sp>
        <p:nvSpPr>
          <p:cNvPr id="12" name="TextBox 11">
            <a:extLst>
              <a:ext uri="{FF2B5EF4-FFF2-40B4-BE49-F238E27FC236}">
                <a16:creationId xmlns:a16="http://schemas.microsoft.com/office/drawing/2014/main" id="{AE4DD2E4-C18B-B786-98B4-FB0A2461F5A7}"/>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7</a:t>
            </a:r>
          </a:p>
        </p:txBody>
      </p:sp>
      <p:sp>
        <p:nvSpPr>
          <p:cNvPr id="22" name="Google Shape;208;p33">
            <a:extLst>
              <a:ext uri="{FF2B5EF4-FFF2-40B4-BE49-F238E27FC236}">
                <a16:creationId xmlns:a16="http://schemas.microsoft.com/office/drawing/2014/main" id="{2F3B287E-DA8B-4142-9E6A-B1D58E13A95A}"/>
              </a:ext>
            </a:extLst>
          </p:cNvPr>
          <p:cNvSpPr txBox="1">
            <a:spLocks/>
          </p:cNvSpPr>
          <p:nvPr/>
        </p:nvSpPr>
        <p:spPr>
          <a:xfrm>
            <a:off x="1010701" y="3976830"/>
            <a:ext cx="2820023"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7 Меню выбора функционального элемента</a:t>
            </a:r>
          </a:p>
        </p:txBody>
      </p:sp>
      <p:sp>
        <p:nvSpPr>
          <p:cNvPr id="23" name="Google Shape;208;p33">
            <a:extLst>
              <a:ext uri="{FF2B5EF4-FFF2-40B4-BE49-F238E27FC236}">
                <a16:creationId xmlns:a16="http://schemas.microsoft.com/office/drawing/2014/main" id="{0C981C17-1D30-4672-9D7B-25528E491DE1}"/>
              </a:ext>
            </a:extLst>
          </p:cNvPr>
          <p:cNvSpPr txBox="1">
            <a:spLocks/>
          </p:cNvSpPr>
          <p:nvPr/>
        </p:nvSpPr>
        <p:spPr>
          <a:xfrm>
            <a:off x="4628590" y="2626612"/>
            <a:ext cx="2746297"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8 Размещение функционального элемента</a:t>
            </a:r>
          </a:p>
        </p:txBody>
      </p:sp>
      <p:sp>
        <p:nvSpPr>
          <p:cNvPr id="24" name="Google Shape;208;p33">
            <a:extLst>
              <a:ext uri="{FF2B5EF4-FFF2-40B4-BE49-F238E27FC236}">
                <a16:creationId xmlns:a16="http://schemas.microsoft.com/office/drawing/2014/main" id="{9D552F7B-66D5-40A1-885B-78D60123647C}"/>
              </a:ext>
            </a:extLst>
          </p:cNvPr>
          <p:cNvSpPr txBox="1">
            <a:spLocks/>
          </p:cNvSpPr>
          <p:nvPr/>
        </p:nvSpPr>
        <p:spPr>
          <a:xfrm>
            <a:off x="4666691" y="4711836"/>
            <a:ext cx="2670097"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9 Выделение функционального элемента</a:t>
            </a:r>
          </a:p>
        </p:txBody>
      </p:sp>
      <p:pic>
        <p:nvPicPr>
          <p:cNvPr id="3" name="Рисунок 2">
            <a:extLst>
              <a:ext uri="{FF2B5EF4-FFF2-40B4-BE49-F238E27FC236}">
                <a16:creationId xmlns:a16="http://schemas.microsoft.com/office/drawing/2014/main" id="{ABB91ADD-A00B-4A43-9B12-3B4D16A1FAFD}"/>
              </a:ext>
            </a:extLst>
          </p:cNvPr>
          <p:cNvPicPr>
            <a:picLocks noChangeAspect="1"/>
          </p:cNvPicPr>
          <p:nvPr/>
        </p:nvPicPr>
        <p:blipFill>
          <a:blip r:embed="rId3"/>
          <a:stretch>
            <a:fillRect/>
          </a:stretch>
        </p:blipFill>
        <p:spPr>
          <a:xfrm>
            <a:off x="1558579" y="1385668"/>
            <a:ext cx="1724266" cy="2591162"/>
          </a:xfrm>
          <a:prstGeom prst="rect">
            <a:avLst/>
          </a:prstGeom>
        </p:spPr>
      </p:pic>
      <p:pic>
        <p:nvPicPr>
          <p:cNvPr id="5" name="Рисунок 4">
            <a:extLst>
              <a:ext uri="{FF2B5EF4-FFF2-40B4-BE49-F238E27FC236}">
                <a16:creationId xmlns:a16="http://schemas.microsoft.com/office/drawing/2014/main" id="{CADE4A0C-74B4-44D7-9C13-681A4E639C7A}"/>
              </a:ext>
            </a:extLst>
          </p:cNvPr>
          <p:cNvPicPr>
            <a:picLocks noChangeAspect="1"/>
          </p:cNvPicPr>
          <p:nvPr/>
        </p:nvPicPr>
        <p:blipFill>
          <a:blip r:embed="rId4"/>
          <a:stretch>
            <a:fillRect/>
          </a:stretch>
        </p:blipFill>
        <p:spPr>
          <a:xfrm>
            <a:off x="4515411" y="1068118"/>
            <a:ext cx="2957115" cy="1667114"/>
          </a:xfrm>
          <a:prstGeom prst="rect">
            <a:avLst/>
          </a:prstGeom>
        </p:spPr>
      </p:pic>
      <p:pic>
        <p:nvPicPr>
          <p:cNvPr id="7" name="Рисунок 6">
            <a:extLst>
              <a:ext uri="{FF2B5EF4-FFF2-40B4-BE49-F238E27FC236}">
                <a16:creationId xmlns:a16="http://schemas.microsoft.com/office/drawing/2014/main" id="{4DED00F2-DF55-42F8-A34D-8BB607A304C1}"/>
              </a:ext>
            </a:extLst>
          </p:cNvPr>
          <p:cNvPicPr>
            <a:picLocks noChangeAspect="1"/>
          </p:cNvPicPr>
          <p:nvPr/>
        </p:nvPicPr>
        <p:blipFill>
          <a:blip r:embed="rId5"/>
          <a:stretch>
            <a:fillRect/>
          </a:stretch>
        </p:blipFill>
        <p:spPr>
          <a:xfrm>
            <a:off x="4515410" y="3162799"/>
            <a:ext cx="2957115" cy="1673014"/>
          </a:xfrm>
          <a:prstGeom prst="rect">
            <a:avLst/>
          </a:prstGeom>
        </p:spPr>
      </p:pic>
    </p:spTree>
    <p:extLst>
      <p:ext uri="{BB962C8B-B14F-4D97-AF65-F5344CB8AC3E}">
        <p14:creationId xmlns:p14="http://schemas.microsoft.com/office/powerpoint/2010/main" val="3681580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31CA79A-FD6D-8E44-C5AF-D6A780404D45}"/>
              </a:ext>
            </a:extLst>
          </p:cNvPr>
          <p:cNvSpPr>
            <a:spLocks noGrp="1"/>
          </p:cNvSpPr>
          <p:nvPr>
            <p:ph type="title"/>
          </p:nvPr>
        </p:nvSpPr>
        <p:spPr>
          <a:xfrm>
            <a:off x="719138" y="411163"/>
            <a:ext cx="7211576" cy="644331"/>
          </a:xfrm>
        </p:spPr>
        <p:txBody>
          <a:bodyPr/>
          <a:lstStyle/>
          <a:p>
            <a:r>
              <a:rPr lang="ru-RU" dirty="0"/>
              <a:t>Работа с функциональными элементами</a:t>
            </a:r>
          </a:p>
        </p:txBody>
      </p:sp>
      <p:sp>
        <p:nvSpPr>
          <p:cNvPr id="4" name="TextBox 3">
            <a:extLst>
              <a:ext uri="{FF2B5EF4-FFF2-40B4-BE49-F238E27FC236}">
                <a16:creationId xmlns:a16="http://schemas.microsoft.com/office/drawing/2014/main" id="{75FC4547-AC32-4F9B-1A57-7A5A8FB0BAD1}"/>
              </a:ext>
            </a:extLst>
          </p:cNvPr>
          <p:cNvSpPr txBox="1"/>
          <p:nvPr/>
        </p:nvSpPr>
        <p:spPr>
          <a:xfrm>
            <a:off x="8781394" y="-4564"/>
            <a:ext cx="362606" cy="307777"/>
          </a:xfrm>
          <a:prstGeom prst="rect">
            <a:avLst/>
          </a:prstGeom>
          <a:noFill/>
        </p:spPr>
        <p:txBody>
          <a:bodyPr wrap="square" rtlCol="0">
            <a:spAutoFit/>
          </a:bodyPr>
          <a:lstStyle/>
          <a:p>
            <a:pPr algn="ctr"/>
            <a:r>
              <a:rPr lang="ru-RU" dirty="0">
                <a:latin typeface="Playfair Display Medium" panose="020B0604020202020204" charset="-52"/>
              </a:rPr>
              <a:t>8</a:t>
            </a:r>
          </a:p>
        </p:txBody>
      </p:sp>
      <p:sp>
        <p:nvSpPr>
          <p:cNvPr id="11" name="Google Shape;208;p33">
            <a:extLst>
              <a:ext uri="{FF2B5EF4-FFF2-40B4-BE49-F238E27FC236}">
                <a16:creationId xmlns:a16="http://schemas.microsoft.com/office/drawing/2014/main" id="{F8F56EFE-822C-4761-99AA-540BCC672C04}"/>
              </a:ext>
            </a:extLst>
          </p:cNvPr>
          <p:cNvSpPr txBox="1">
            <a:spLocks/>
          </p:cNvSpPr>
          <p:nvPr/>
        </p:nvSpPr>
        <p:spPr>
          <a:xfrm>
            <a:off x="1004573" y="3699552"/>
            <a:ext cx="2883212"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10 Размещение функциональных элементов</a:t>
            </a:r>
          </a:p>
        </p:txBody>
      </p:sp>
      <p:sp>
        <p:nvSpPr>
          <p:cNvPr id="12" name="Google Shape;208;p33">
            <a:extLst>
              <a:ext uri="{FF2B5EF4-FFF2-40B4-BE49-F238E27FC236}">
                <a16:creationId xmlns:a16="http://schemas.microsoft.com/office/drawing/2014/main" id="{A2C40A91-CE8B-4A4B-B3C4-1EF2B0482A5E}"/>
              </a:ext>
            </a:extLst>
          </p:cNvPr>
          <p:cNvSpPr txBox="1">
            <a:spLocks/>
          </p:cNvSpPr>
          <p:nvPr/>
        </p:nvSpPr>
        <p:spPr>
          <a:xfrm>
            <a:off x="4737307" y="3699552"/>
            <a:ext cx="3899002" cy="3415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Char char="●"/>
              <a:defRPr sz="12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10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1600"/>
              </a:spcBef>
              <a:spcAft>
                <a:spcPts val="0"/>
              </a:spcAft>
              <a:buClr>
                <a:srgbClr val="E76A28"/>
              </a:buClr>
              <a:buSzPts val="1200"/>
              <a:buFont typeface="DM Sans"/>
              <a:buChar char="○"/>
              <a:defRPr sz="12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1600"/>
              </a:spcBef>
              <a:spcAft>
                <a:spcPts val="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1600"/>
              </a:spcBef>
              <a:spcAft>
                <a:spcPts val="1600"/>
              </a:spcAft>
              <a:buClr>
                <a:srgbClr val="999999"/>
              </a:buClr>
              <a:buSzPts val="1200"/>
              <a:buFont typeface="DM Sans"/>
              <a:buChar char="■"/>
              <a:defRPr sz="1200" b="0" i="0" u="none" strike="noStrike" cap="none">
                <a:solidFill>
                  <a:schemeClr val="dk1"/>
                </a:solidFill>
                <a:latin typeface="DM Sans"/>
                <a:ea typeface="DM Sans"/>
                <a:cs typeface="DM Sans"/>
                <a:sym typeface="DM Sans"/>
              </a:defRPr>
            </a:lvl9pPr>
          </a:lstStyle>
          <a:p>
            <a:pPr marL="0" indent="0">
              <a:lnSpc>
                <a:spcPct val="150000"/>
              </a:lnSpc>
              <a:buFont typeface="DM Sans"/>
              <a:buNone/>
            </a:pPr>
            <a:r>
              <a:rPr lang="ru-RU" sz="900" dirty="0">
                <a:latin typeface="Playfair Display Medium" panose="020B0604020202020204" charset="-52"/>
              </a:rPr>
              <a:t>Рис. 11 Редактирование и перемещение функциональных элементов</a:t>
            </a:r>
          </a:p>
        </p:txBody>
      </p:sp>
      <p:pic>
        <p:nvPicPr>
          <p:cNvPr id="5" name="Рисунок 4">
            <a:extLst>
              <a:ext uri="{FF2B5EF4-FFF2-40B4-BE49-F238E27FC236}">
                <a16:creationId xmlns:a16="http://schemas.microsoft.com/office/drawing/2014/main" id="{87415F4D-38CA-49BA-A6BE-CFF61D464545}"/>
              </a:ext>
            </a:extLst>
          </p:cNvPr>
          <p:cNvPicPr>
            <a:picLocks noChangeAspect="1"/>
          </p:cNvPicPr>
          <p:nvPr/>
        </p:nvPicPr>
        <p:blipFill>
          <a:blip r:embed="rId3"/>
          <a:stretch>
            <a:fillRect/>
          </a:stretch>
        </p:blipFill>
        <p:spPr>
          <a:xfrm>
            <a:off x="816989" y="1862622"/>
            <a:ext cx="3258381" cy="1840265"/>
          </a:xfrm>
          <a:prstGeom prst="rect">
            <a:avLst/>
          </a:prstGeom>
        </p:spPr>
      </p:pic>
      <p:pic>
        <p:nvPicPr>
          <p:cNvPr id="7" name="Рисунок 6">
            <a:extLst>
              <a:ext uri="{FF2B5EF4-FFF2-40B4-BE49-F238E27FC236}">
                <a16:creationId xmlns:a16="http://schemas.microsoft.com/office/drawing/2014/main" id="{055DA68E-D253-4580-8C1A-E2C96616CD4C}"/>
              </a:ext>
            </a:extLst>
          </p:cNvPr>
          <p:cNvPicPr>
            <a:picLocks noChangeAspect="1"/>
          </p:cNvPicPr>
          <p:nvPr/>
        </p:nvPicPr>
        <p:blipFill>
          <a:blip r:embed="rId4"/>
          <a:stretch>
            <a:fillRect/>
          </a:stretch>
        </p:blipFill>
        <p:spPr>
          <a:xfrm>
            <a:off x="5054683" y="1859287"/>
            <a:ext cx="3264249" cy="1840265"/>
          </a:xfrm>
          <a:prstGeom prst="rect">
            <a:avLst/>
          </a:prstGeom>
        </p:spPr>
      </p:pic>
    </p:spTree>
    <p:extLst>
      <p:ext uri="{BB962C8B-B14F-4D97-AF65-F5344CB8AC3E}">
        <p14:creationId xmlns:p14="http://schemas.microsoft.com/office/powerpoint/2010/main" val="659012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636C7F4-D40C-4873-8014-8F7C7F0ECA04}"/>
              </a:ext>
            </a:extLst>
          </p:cNvPr>
          <p:cNvSpPr txBox="1"/>
          <p:nvPr/>
        </p:nvSpPr>
        <p:spPr>
          <a:xfrm>
            <a:off x="8781394" y="-4564"/>
            <a:ext cx="362606" cy="307777"/>
          </a:xfrm>
          <a:prstGeom prst="rect">
            <a:avLst/>
          </a:prstGeom>
          <a:noFill/>
        </p:spPr>
        <p:txBody>
          <a:bodyPr wrap="square" rtlCol="0">
            <a:spAutoFit/>
          </a:bodyPr>
          <a:lstStyle/>
          <a:p>
            <a:pPr algn="ctr"/>
            <a:r>
              <a:rPr lang="en-US" dirty="0">
                <a:latin typeface="Playfair Display Medium" panose="020B0604020202020204" charset="-52"/>
              </a:rPr>
              <a:t>9</a:t>
            </a:r>
            <a:endParaRPr lang="ru-RU" dirty="0">
              <a:latin typeface="Playfair Display Medium" panose="020B0604020202020204" charset="-52"/>
            </a:endParaRPr>
          </a:p>
        </p:txBody>
      </p:sp>
      <p:sp>
        <p:nvSpPr>
          <p:cNvPr id="6" name="Google Shape;310;p42">
            <a:extLst>
              <a:ext uri="{FF2B5EF4-FFF2-40B4-BE49-F238E27FC236}">
                <a16:creationId xmlns:a16="http://schemas.microsoft.com/office/drawing/2014/main" id="{6FE0E315-7D4B-49AE-AFF6-A94687CB3E5C}"/>
              </a:ext>
            </a:extLst>
          </p:cNvPr>
          <p:cNvSpPr txBox="1">
            <a:spLocks/>
          </p:cNvSpPr>
          <p:nvPr/>
        </p:nvSpPr>
        <p:spPr>
          <a:xfrm>
            <a:off x="720000" y="411163"/>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ru-RU" sz="2800" dirty="0">
                <a:latin typeface="Playfair Display Medium" panose="020B0604020202020204" charset="-52"/>
              </a:rPr>
              <a:t>Заключение</a:t>
            </a:r>
            <a:endParaRPr lang="ru-RU" sz="2800" dirty="0"/>
          </a:p>
        </p:txBody>
      </p:sp>
      <p:sp>
        <p:nvSpPr>
          <p:cNvPr id="8" name="TextBox 7">
            <a:extLst>
              <a:ext uri="{FF2B5EF4-FFF2-40B4-BE49-F238E27FC236}">
                <a16:creationId xmlns:a16="http://schemas.microsoft.com/office/drawing/2014/main" id="{518E5BC5-3FB8-4DEE-8136-7C990DA9C7B8}"/>
              </a:ext>
            </a:extLst>
          </p:cNvPr>
          <p:cNvSpPr txBox="1"/>
          <p:nvPr/>
        </p:nvSpPr>
        <p:spPr>
          <a:xfrm>
            <a:off x="720000" y="1414606"/>
            <a:ext cx="7063991" cy="2314288"/>
          </a:xfrm>
          <a:prstGeom prst="rect">
            <a:avLst/>
          </a:prstGeom>
          <a:noFill/>
        </p:spPr>
        <p:txBody>
          <a:bodyPr wrap="square" rtlCol="0">
            <a:spAutoFit/>
          </a:bodyPr>
          <a:lstStyle/>
          <a:p>
            <a:pPr>
              <a:lnSpc>
                <a:spcPct val="150000"/>
              </a:lnSpc>
            </a:pPr>
            <a:r>
              <a:rPr lang="ru-RU" dirty="0">
                <a:latin typeface="Playfair Display Medium" panose="020B0604020202020204" charset="-52"/>
              </a:rPr>
              <a:t>В данной выпускной квалификационной работе было реализовано графическое приложение для создания </a:t>
            </a:r>
            <a:r>
              <a:rPr lang="ru-RU" dirty="0" err="1">
                <a:latin typeface="Playfair Display Medium" panose="020B0604020202020204" charset="-52"/>
              </a:rPr>
              <a:t>датасетов</a:t>
            </a:r>
            <a:r>
              <a:rPr lang="ru-RU" dirty="0">
                <a:latin typeface="Playfair Display Medium" panose="020B0604020202020204" charset="-52"/>
              </a:rPr>
              <a:t> для машинного обучения. Также были созданы функциональные элементы для реализации работы трейдера в графической среде. Для управления необходимым графическим представлением были реализованы возможности смены графика, масштабирования графика и ползунок для перемещения видимого поля графика.</a:t>
            </a:r>
          </a:p>
        </p:txBody>
      </p:sp>
    </p:spTree>
    <p:extLst>
      <p:ext uri="{BB962C8B-B14F-4D97-AF65-F5344CB8AC3E}">
        <p14:creationId xmlns:p14="http://schemas.microsoft.com/office/powerpoint/2010/main" val="1614706429"/>
      </p:ext>
    </p:extLst>
  </p:cSld>
  <p:clrMapOvr>
    <a:masterClrMapping/>
  </p:clrMapOvr>
</p:sld>
</file>

<file path=ppt/theme/theme1.xml><?xml version="1.0" encoding="utf-8"?>
<a:theme xmlns:a="http://schemas.openxmlformats.org/drawingml/2006/main" name="Formal and Professional Portfolio by Slidesgo">
  <a:themeElements>
    <a:clrScheme name="Simple Light">
      <a:dk1>
        <a:srgbClr val="333333"/>
      </a:dk1>
      <a:lt1>
        <a:srgbClr val="F7F4F1"/>
      </a:lt1>
      <a:dk2>
        <a:srgbClr val="444444"/>
      </a:dk2>
      <a:lt2>
        <a:srgbClr val="555555"/>
      </a:lt2>
      <a:accent1>
        <a:srgbClr val="666666"/>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4695</TotalTime>
  <Words>1090</Words>
  <Application>Microsoft Office PowerPoint</Application>
  <PresentationFormat>Экран (16:9)</PresentationFormat>
  <Paragraphs>56</Paragraphs>
  <Slides>11</Slides>
  <Notes>11</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11</vt:i4>
      </vt:variant>
    </vt:vector>
  </HeadingPairs>
  <TitlesOfParts>
    <vt:vector size="17" baseType="lpstr">
      <vt:lpstr>DM Sans</vt:lpstr>
      <vt:lpstr>Raleway</vt:lpstr>
      <vt:lpstr>Arial</vt:lpstr>
      <vt:lpstr>Playfair Display Medium</vt:lpstr>
      <vt:lpstr>Playfair Display</vt:lpstr>
      <vt:lpstr>Formal and Professional Portfolio by Slidesgo</vt:lpstr>
      <vt:lpstr>Разработка системы формирования данных машинного обучения интеллектуальных агентов, управляющих активами на фондовом рынке.</vt:lpstr>
      <vt:lpstr>Цель и задачи работы</vt:lpstr>
      <vt:lpstr>Отображение свечных графиков</vt:lpstr>
      <vt:lpstr>Стек технологий</vt:lpstr>
      <vt:lpstr>Масштабирование и перемещение графика</vt:lpstr>
      <vt:lpstr>Выбор необходимого графика</vt:lpstr>
      <vt:lpstr>Работа с функциональными элементами</vt:lpstr>
      <vt:lpstr>Работа с функциональными элементами</vt:lpstr>
      <vt:lpstr>Презентация PowerPoint</vt:lpstr>
      <vt:lpstr>Перспективы развития</vt:lpstr>
      <vt:lpstr>СПАСИБО ЗА ВНИМАНИЕ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FORMAL AND PROFESSIONAL PORTFOLIO</dc:title>
  <dc:creator>PChome</dc:creator>
  <cp:lastModifiedBy>PChome</cp:lastModifiedBy>
  <cp:revision>45</cp:revision>
  <dcterms:modified xsi:type="dcterms:W3CDTF">2024-06-22T18:09:12Z</dcterms:modified>
</cp:coreProperties>
</file>